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80" r:id="rId9"/>
    <p:sldId id="283" r:id="rId10"/>
    <p:sldId id="281" r:id="rId11"/>
    <p:sldId id="279" r:id="rId12"/>
    <p:sldId id="266" r:id="rId13"/>
    <p:sldId id="284" r:id="rId14"/>
    <p:sldId id="274" r:id="rId15"/>
    <p:sldId id="275" r:id="rId16"/>
    <p:sldId id="264" r:id="rId17"/>
    <p:sldId id="276" r:id="rId18"/>
    <p:sldId id="278" r:id="rId19"/>
    <p:sldId id="277" r:id="rId20"/>
    <p:sldId id="282" r:id="rId21"/>
    <p:sldId id="272" r:id="rId22"/>
    <p:sldId id="273" r:id="rId23"/>
  </p:sldIdLst>
  <p:sldSz cx="12192000" cy="6858000"/>
  <p:notesSz cx="6858000" cy="9144000"/>
  <p:embeddedFontLst>
    <p:embeddedFont>
      <p:font typeface="Impact" pitchFamily="34" charset="0"/>
      <p:regular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Roboto" charset="0"/>
      <p:regular r:id="rId30"/>
      <p:bold r:id="rId31"/>
      <p:italic r:id="rId32"/>
      <p:boldItalic r:id="rId33"/>
    </p:embeddedFont>
    <p:embeddedFont>
      <p:font typeface="Proxima Nova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396" y="-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ili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arn.microsoft.com/ru-ru/dotnet/api/system.collections.ienumerab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 dirty="0" err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Массив как объект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Особенности массивов в рамках </a:t>
            </a:r>
            <a:r>
              <a:rPr lang="en-US" sz="2400" dirty="0" err="1" smtClean="0"/>
              <a:t>.net</a:t>
            </a:r>
            <a:r>
              <a:rPr lang="en-US" sz="2400" dirty="0" smtClean="0"/>
              <a:t>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Любой массив - это ссылочный тип данных.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Любой массив унаследован от </a:t>
            </a:r>
            <a:r>
              <a:rPr lang="en-US" sz="2400" dirty="0" smtClean="0"/>
              <a:t>Array.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Все массивы реализуют</a:t>
            </a:r>
            <a:r>
              <a:rPr lang="en-US" sz="2400" dirty="0" smtClean="0"/>
              <a:t> </a:t>
            </a:r>
            <a:r>
              <a:rPr lang="en-US" sz="2400" dirty="0" err="1" smtClean="0">
                <a:hlinkClick r:id="rId3"/>
              </a:rPr>
              <a:t>IList</a:t>
            </a:r>
            <a:r>
              <a:rPr lang="en-US" sz="2400" dirty="0" smtClean="0"/>
              <a:t>.</a:t>
            </a:r>
            <a:r>
              <a:rPr lang="ru-RU" sz="2400" dirty="0" smtClean="0"/>
              <a:t> Для получения доступа к элементу по индексу.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Все массивы реализуют</a:t>
            </a:r>
            <a:r>
              <a:rPr lang="en-US" sz="2400" dirty="0" smtClean="0"/>
              <a:t> </a:t>
            </a:r>
            <a:r>
              <a:rPr lang="en-US" sz="2400" dirty="0" err="1" smtClean="0">
                <a:hlinkClick r:id="rId4"/>
              </a:rPr>
              <a:t>IEnumerable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Предоставляет </a:t>
            </a:r>
            <a:r>
              <a:rPr lang="ru-RU" sz="2400" dirty="0" err="1" smtClean="0"/>
              <a:t>перечислитель</a:t>
            </a:r>
            <a:r>
              <a:rPr lang="ru-RU" sz="2400" dirty="0" smtClean="0"/>
              <a:t> по коллекции.</a:t>
            </a:r>
            <a:endParaRPr lang="ru-RU" sz="2400" dirty="0" smtClean="0"/>
          </a:p>
          <a:p>
            <a:pPr fontAlgn="base" latinLnBrk="0"/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https://learn.microsoft.com/en-us/dotnet/api/system.array?view=net-8.0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Array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в массиве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элементов по условию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Обход всех членов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Сравнение массивов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Вопросы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самопроверки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Сколько </a:t>
            </a:r>
            <a:r>
              <a:rPr lang="ru-RU" dirty="0" smtClean="0"/>
              <a:t>элементов имеет </a:t>
            </a:r>
            <a:r>
              <a:rPr lang="ru-RU" dirty="0" smtClean="0"/>
              <a:t>массив?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[,,] numbers 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[3, 2, 3</a:t>
            </a:r>
            <a:r>
              <a:rPr lang="en-US" dirty="0" smtClean="0"/>
              <a:t>]</a:t>
            </a:r>
            <a:endParaRPr lang="ru-RU" dirty="0" smtClean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Сколько </a:t>
            </a:r>
            <a:r>
              <a:rPr lang="ru-RU" dirty="0" smtClean="0"/>
              <a:t>измерений (размерность) имеет следующий массив</a:t>
            </a:r>
            <a:r>
              <a:rPr lang="ru-RU" dirty="0" smtClean="0"/>
              <a:t>?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[,,] numbers 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[3, 2, 3</a:t>
            </a:r>
            <a:r>
              <a:rPr lang="en-US" dirty="0" smtClean="0"/>
              <a:t>]</a:t>
            </a:r>
            <a:endParaRPr lang="ru-RU" dirty="0" smtClean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Что будет выведено на консоль в результате выполнения следующего </a:t>
            </a:r>
            <a:r>
              <a:rPr lang="ru-RU" dirty="0" smtClean="0"/>
              <a:t>кода:</a:t>
            </a:r>
          </a:p>
          <a:p>
            <a:pPr marL="558800" indent="-457200">
              <a:buClrTx/>
              <a:buNone/>
            </a:pPr>
            <a:r>
              <a:rPr lang="ru-RU" dirty="0" smtClean="0"/>
              <a:t>Дан следующий массив:</a:t>
            </a:r>
          </a:p>
          <a:p>
            <a:pPr fontAlgn="base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[][] </a:t>
            </a:r>
            <a:r>
              <a:rPr lang="en-US" dirty="0" err="1" smtClean="0"/>
              <a:t>nums</a:t>
            </a:r>
            <a:r>
              <a:rPr lang="en-US" dirty="0" smtClean="0"/>
              <a:t>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[3][];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[0]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[2] { 1, 2 };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[1]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[3] { 3, 4, 5 }; 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[2]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[5] { 6, 7, 8, 9, 10 };</a:t>
            </a:r>
            <a:endParaRPr lang="ru-RU" dirty="0" smtClean="0"/>
          </a:p>
          <a:p>
            <a:pPr marL="558800" indent="-457200" fontAlgn="base">
              <a:buClrTx/>
              <a:buFont typeface="+mj-lt"/>
              <a:buAutoNum type="arabicPeriod" startAt="4"/>
            </a:pPr>
            <a:r>
              <a:rPr lang="ru-RU" dirty="0" smtClean="0"/>
              <a:t>Каким </a:t>
            </a:r>
            <a:r>
              <a:rPr lang="ru-RU" dirty="0" smtClean="0"/>
              <a:t>образом мы можем обратиться к числу 7 в </a:t>
            </a:r>
            <a:r>
              <a:rPr lang="ru-RU" dirty="0" smtClean="0"/>
              <a:t>массиве выше?</a:t>
            </a:r>
            <a:endParaRPr lang="en-US" dirty="0" smtClean="0"/>
          </a:p>
          <a:p>
            <a:pPr marL="558800" indent="-457200">
              <a:buClrTx/>
              <a:buFont typeface="+mj-lt"/>
              <a:buAutoNum type="arabicPeriod"/>
            </a:pP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списк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е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О(1)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</a:t>
            </a:r>
            <a:r>
              <a:rPr lang="ru-RU" sz="2400" dirty="0" smtClean="0"/>
              <a:t>О(</a:t>
            </a:r>
            <a:r>
              <a:rPr lang="en-US" sz="2400" dirty="0" smtClean="0"/>
              <a:t>n</a:t>
            </a:r>
            <a:r>
              <a:rPr lang="ru-RU" sz="2400" dirty="0" smtClean="0"/>
              <a:t>).</a:t>
            </a:r>
            <a:r>
              <a:rPr lang="en-US" sz="2400" dirty="0" smtClean="0"/>
              <a:t>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</a:t>
            </a:r>
            <a:r>
              <a:rPr lang="ru-RU" sz="2400" dirty="0" smtClean="0"/>
              <a:t>О(</a:t>
            </a:r>
            <a:r>
              <a:rPr lang="en-US" sz="2400" dirty="0" smtClean="0"/>
              <a:t>n</a:t>
            </a:r>
            <a:r>
              <a:rPr lang="ru-RU" sz="2400" dirty="0" smtClean="0"/>
              <a:t>)</a:t>
            </a:r>
            <a:r>
              <a:rPr lang="ru-RU" sz="2400" dirty="0" smtClean="0"/>
              <a:t>.</a:t>
            </a:r>
            <a:endParaRPr lang="ru-RU" sz="2400" dirty="0" smtClean="0"/>
          </a:p>
          <a:p>
            <a:pPr fontAlgn="base" latinLnBrk="0"/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sym typeface="Avenir"/>
              </a:rPr>
              <a:t>Как устроен связный список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17" name="Рисунок 16" descr="LinkedL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34" y="2143116"/>
            <a:ext cx="7839621" cy="3643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связный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связный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связного списка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dirty="0"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связных списках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не применимо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О(1)</a:t>
            </a:r>
            <a:r>
              <a:rPr lang="en-US" sz="2400" dirty="0" smtClean="0"/>
              <a:t>.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О(1).</a:t>
            </a:r>
            <a:endParaRPr lang="ru-RU" sz="2400" dirty="0" smtClean="0"/>
          </a:p>
          <a:p>
            <a:pPr fontAlgn="base" latinLnBrk="0"/>
            <a:endParaRPr lang="ru-RU" sz="2000" dirty="0"/>
          </a:p>
        </p:txBody>
      </p:sp>
      <p:pic>
        <p:nvPicPr>
          <p:cNvPr id="61442" name="Picture 2" descr="Ларчик с ценностями. Пять наивных вопросов о банковской ячейке | Аргументы  и Факт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08" y="3214686"/>
            <a:ext cx="4556904" cy="30260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массив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0"/>
            <a:ext cx="11001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b="1" dirty="0" smtClean="0"/>
              <a:t>Массив</a:t>
            </a:r>
            <a:r>
              <a:rPr lang="ru-RU" sz="2400" dirty="0" smtClean="0"/>
              <a:t> — это </a:t>
            </a:r>
            <a:r>
              <a:rPr lang="ru-RU" sz="2400" b="1" dirty="0" smtClean="0"/>
              <a:t>структура данных</a:t>
            </a:r>
            <a:r>
              <a:rPr lang="ru-RU" sz="2400" dirty="0" smtClean="0"/>
              <a:t> фиксированной длины для хранения упорядоченного набора элементов. Элементы при этом должны относиться к одному типу данных</a:t>
            </a:r>
            <a:r>
              <a:rPr lang="ru-RU" sz="2400" dirty="0" smtClean="0"/>
              <a:t>. </a:t>
            </a:r>
          </a:p>
          <a:p>
            <a:pPr fontAlgn="base"/>
            <a:r>
              <a:rPr lang="ru-RU" sz="2400" dirty="0" smtClean="0"/>
              <a:t>Элементы массива физически хранятся в </a:t>
            </a:r>
            <a:r>
              <a:rPr lang="ru-RU" sz="2400" b="1" dirty="0" smtClean="0"/>
              <a:t>соседних ячейках памяти</a:t>
            </a:r>
            <a:r>
              <a:rPr lang="ru-RU" sz="2400" dirty="0" smtClean="0"/>
              <a:t>. К каждому из них можно обратиться по </a:t>
            </a:r>
            <a:r>
              <a:rPr lang="ru-RU" sz="2400" b="1" dirty="0" smtClean="0"/>
              <a:t>индексу</a:t>
            </a:r>
            <a:r>
              <a:rPr lang="ru-RU" sz="2400" dirty="0" smtClean="0"/>
              <a:t>.</a:t>
            </a:r>
          </a:p>
          <a:p>
            <a:pPr fontAlgn="base"/>
            <a:r>
              <a:rPr lang="ru-RU" sz="2400" dirty="0" smtClean="0"/>
              <a:t>Элементы массива идут друг за другом в памяти.</a:t>
            </a:r>
            <a:endParaRPr lang="ru-RU" sz="20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2530" y="4000504"/>
            <a:ext cx="9034475" cy="249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массивах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О(1)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lvl="3" indent="-457200" fontAlgn="base"/>
            <a:r>
              <a:rPr lang="ru-RU" sz="2400" dirty="0" smtClean="0"/>
              <a:t>Пояснение: </a:t>
            </a:r>
            <a:r>
              <a:rPr lang="en-US" sz="2400" dirty="0" smtClean="0"/>
              <a:t>address</a:t>
            </a:r>
            <a:r>
              <a:rPr lang="ru-RU" sz="2400" dirty="0" smtClean="0"/>
              <a:t> = </a:t>
            </a:r>
            <a:r>
              <a:rPr lang="en-US" sz="2400" dirty="0" smtClean="0"/>
              <a:t>array[0]</a:t>
            </a:r>
            <a:r>
              <a:rPr lang="ru-RU" sz="2400" dirty="0" smtClean="0"/>
              <a:t> + </a:t>
            </a:r>
            <a:r>
              <a:rPr lang="en-US" sz="2400" dirty="0" smtClean="0"/>
              <a:t>n*</a:t>
            </a:r>
            <a:r>
              <a:rPr lang="en-US" sz="2400" dirty="0" err="1" smtClean="0"/>
              <a:t>sizeof</a:t>
            </a:r>
            <a:r>
              <a:rPr lang="en-US" sz="2400" dirty="0" smtClean="0"/>
              <a:t>(object)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Требуется перебрать все элементы.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не применимо.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не применимо.</a:t>
            </a:r>
            <a:endParaRPr lang="ru-RU" sz="2400" dirty="0" smtClean="0"/>
          </a:p>
          <a:p>
            <a:pPr fontAlgn="base" latinLnBrk="0"/>
            <a:endParaRPr lang="ru-RU" sz="20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6976" y="4429132"/>
            <a:ext cx="73628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475</Words>
  <Application>Microsoft Office PowerPoint</Application>
  <PresentationFormat>Произвольный</PresentationFormat>
  <Paragraphs>115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Impact</vt:lpstr>
      <vt:lpstr>Avenir</vt:lpstr>
      <vt:lpstr>Calibri</vt:lpstr>
      <vt:lpstr>Roboto</vt:lpstr>
      <vt:lpstr>Times New Roman</vt:lpstr>
      <vt:lpstr>Proxima Nova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pavel</cp:lastModifiedBy>
  <cp:revision>71</cp:revision>
  <dcterms:modified xsi:type="dcterms:W3CDTF">2024-09-07T14:31:00Z</dcterms:modified>
</cp:coreProperties>
</file>